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43" r:id="rId3"/>
    <p:sldId id="416" r:id="rId4"/>
    <p:sldId id="439" r:id="rId5"/>
    <p:sldId id="327" r:id="rId6"/>
    <p:sldId id="348" r:id="rId7"/>
    <p:sldId id="349" r:id="rId8"/>
    <p:sldId id="318" r:id="rId9"/>
    <p:sldId id="370" r:id="rId10"/>
    <p:sldId id="419" r:id="rId11"/>
    <p:sldId id="380" r:id="rId12"/>
    <p:sldId id="373" r:id="rId13"/>
    <p:sldId id="377" r:id="rId14"/>
    <p:sldId id="378" r:id="rId15"/>
    <p:sldId id="381" r:id="rId16"/>
    <p:sldId id="383" r:id="rId17"/>
    <p:sldId id="422" r:id="rId18"/>
    <p:sldId id="440" r:id="rId19"/>
    <p:sldId id="426" r:id="rId20"/>
    <p:sldId id="429" r:id="rId21"/>
    <p:sldId id="427" r:id="rId22"/>
    <p:sldId id="428" r:id="rId23"/>
    <p:sldId id="430" r:id="rId24"/>
    <p:sldId id="431" r:id="rId25"/>
    <p:sldId id="438" r:id="rId26"/>
    <p:sldId id="403" r:id="rId27"/>
    <p:sldId id="402" r:id="rId28"/>
    <p:sldId id="436" r:id="rId29"/>
    <p:sldId id="329" r:id="rId30"/>
    <p:sldId id="352" r:id="rId31"/>
    <p:sldId id="441" r:id="rId32"/>
    <p:sldId id="33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990000"/>
    <a:srgbClr val="CC6600"/>
    <a:srgbClr val="993300"/>
    <a:srgbClr val="009999"/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9" autoAdjust="0"/>
  </p:normalViewPr>
  <p:slideViewPr>
    <p:cSldViewPr>
      <p:cViewPr varScale="1">
        <p:scale>
          <a:sx n="80" d="100"/>
          <a:sy n="80" d="100"/>
        </p:scale>
        <p:origin x="6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86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ETTA.ICS.PURDUE.EDU\lfindsen\My%20Documents\Stat%20350\Figures%20for%20class%20no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8"/>
          </c:marker>
          <c:xVal>
            <c:numRef>
              <c:f>'Ch.3 scatterplot'!$B$3:$L$3</c:f>
              <c:numCache>
                <c:formatCode>General</c:formatCode>
                <c:ptCount val="11"/>
                <c:pt idx="0">
                  <c:v>70</c:v>
                </c:pt>
                <c:pt idx="1">
                  <c:v>51</c:v>
                </c:pt>
                <c:pt idx="2">
                  <c:v>65</c:v>
                </c:pt>
                <c:pt idx="3">
                  <c:v>70</c:v>
                </c:pt>
                <c:pt idx="4">
                  <c:v>48</c:v>
                </c:pt>
                <c:pt idx="5">
                  <c:v>70</c:v>
                </c:pt>
                <c:pt idx="6">
                  <c:v>45</c:v>
                </c:pt>
                <c:pt idx="7">
                  <c:v>48</c:v>
                </c:pt>
                <c:pt idx="8">
                  <c:v>35</c:v>
                </c:pt>
                <c:pt idx="9">
                  <c:v>48</c:v>
                </c:pt>
                <c:pt idx="10">
                  <c:v>30</c:v>
                </c:pt>
              </c:numCache>
            </c:numRef>
          </c:xVal>
          <c:yVal>
            <c:numRef>
              <c:f>'Ch.3 scatterplot'!$B$4:$L$4</c:f>
              <c:numCache>
                <c:formatCode>General</c:formatCode>
                <c:ptCount val="11"/>
                <c:pt idx="0">
                  <c:v>-28</c:v>
                </c:pt>
                <c:pt idx="1">
                  <c:v>-10</c:v>
                </c:pt>
                <c:pt idx="2">
                  <c:v>-8</c:v>
                </c:pt>
                <c:pt idx="3">
                  <c:v>-15</c:v>
                </c:pt>
                <c:pt idx="4">
                  <c:v>-8</c:v>
                </c:pt>
                <c:pt idx="5">
                  <c:v>-10</c:v>
                </c:pt>
                <c:pt idx="6">
                  <c:v>-12</c:v>
                </c:pt>
                <c:pt idx="7">
                  <c:v>3</c:v>
                </c:pt>
                <c:pt idx="8">
                  <c:v>1</c:v>
                </c:pt>
                <c:pt idx="9">
                  <c:v>-5</c:v>
                </c:pt>
                <c:pt idx="1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391248"/>
        <c:axId val="315391808"/>
      </c:scatterChart>
      <c:valAx>
        <c:axId val="31539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315391808"/>
        <c:crossesAt val="-30"/>
        <c:crossBetween val="midCat"/>
      </c:valAx>
      <c:valAx>
        <c:axId val="3153918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BP</a:t>
                </a:r>
                <a:endParaRPr lang="en-US" sz="2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3153912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3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5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9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8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6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11AB-7F77-4C1D-88A7-7FC3D5D6345C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F5FE-EDC1-4959-A160-249BCB107A1E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7E51-6702-4506-A38A-96399F5F6436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4D47-3DB5-450A-9D94-3B670F129536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939-6437-4E35-960D-9E9568E4E41D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321A-D427-49D2-A050-70D57FED91C8}" type="datetime1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C3E8-3B84-44D4-8CF8-355D1AD3CEE7}" type="datetime1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5B53-3525-4165-8B5B-BAA310BF242B}" type="datetime1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A14A-384F-48B9-A8FA-333BFB4C4369}" type="datetime1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8694-CFAB-4A25-A045-44CA1B907A2F}" type="datetime1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DA73-10AB-44D7-B366-86E2883BC40D}" type="datetime1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887D8-9F62-42CD-BA15-F2B6FE6983EF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12: Correlation and Linear Regression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64886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http://jonfwilkins.blogspot.com/2011_08_01_archive.html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 b="3890"/>
          <a:stretch>
            <a:fillRect/>
          </a:stretch>
        </p:blipFill>
        <p:spPr bwMode="auto">
          <a:xfrm>
            <a:off x="2362199" y="1219200"/>
            <a:ext cx="454046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sample correlation, r, </a:t>
            </a:r>
            <a:r>
              <a:rPr lang="en-US" dirty="0" smtClean="0"/>
              <a:t>is</a:t>
            </a:r>
            <a:r>
              <a:rPr lang="en-US" altLang="en-US" dirty="0" smtClean="0"/>
              <a:t> </a:t>
            </a:r>
            <a:r>
              <a:rPr lang="en-US" altLang="en-US" dirty="0"/>
              <a:t>measure of the strength of a linear relationship between two continuous variables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This is also called the Pearson’s Correlation Coefficient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Comments about Correlation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5784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Correlation makes no distinction between explanatory and response variables.</a:t>
                </a:r>
              </a:p>
              <a:p>
                <a:pPr marL="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𝑟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𝑦𝑦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  <m:r>
                            <a:rPr lang="en-US" sz="3200" i="1">
                              <a:latin typeface="Cambria Math"/>
                            </a:rPr>
                            <m:t>−1)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  <m:r>
                            <a:rPr lang="en-US" sz="3200" i="1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  <a:p>
                <a:r>
                  <a:rPr lang="en-US" dirty="0" smtClean="0"/>
                  <a:t>r has no units and does not change when the units of x and y change.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578475"/>
              </a:xfrm>
              <a:blipFill rotWithShape="1">
                <a:blip r:embed="rId2"/>
                <a:stretch>
                  <a:fillRect l="-1630" t="-2295" b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r &gt; 0 ==&gt; positive association</a:t>
            </a:r>
          </a:p>
          <a:p>
            <a:pPr marL="350838" lvl="1" indent="0">
              <a:buNone/>
            </a:pPr>
            <a:r>
              <a:rPr lang="en-US" sz="3200" dirty="0"/>
              <a:t>r &lt; 0 </a:t>
            </a:r>
            <a:r>
              <a:rPr lang="en-US" sz="3200" dirty="0">
                <a:sym typeface="Wingdings" panose="05000000000000000000" pitchFamily="2" charset="2"/>
              </a:rPr>
              <a:t>==&gt; negative association</a:t>
            </a:r>
          </a:p>
          <a:p>
            <a:r>
              <a:rPr lang="en-US" dirty="0" smtClean="0"/>
              <a:t>r is always a number between -1 and 1.</a:t>
            </a:r>
          </a:p>
          <a:p>
            <a:r>
              <a:rPr lang="en-US" dirty="0" smtClean="0"/>
              <a:t>The strength of the linear relationship increases as |r| moves to 1.</a:t>
            </a:r>
          </a:p>
          <a:p>
            <a:pPr lvl="1"/>
            <a:r>
              <a:rPr lang="en-US" sz="3200" dirty="0"/>
              <a:t>|r| = 1 only occurs if there is a perfect linear relationship</a:t>
            </a:r>
          </a:p>
          <a:p>
            <a:pPr lvl="1"/>
            <a:r>
              <a:rPr lang="en-US" sz="3200" dirty="0" smtClean="0"/>
              <a:t>r = 0  ==&gt; x and y are uncorrelated.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Correlation Values</a:t>
            </a:r>
            <a:endParaRPr lang="en-US" dirty="0"/>
          </a:p>
        </p:txBody>
      </p:sp>
      <p:pic>
        <p:nvPicPr>
          <p:cNvPr id="4" name="Picture 13" descr="F12_02_03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8763000" cy="299802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r</a:t>
            </a:r>
            <a:endParaRPr lang="en-US" dirty="0"/>
          </a:p>
        </p:txBody>
      </p:sp>
      <p:pic>
        <p:nvPicPr>
          <p:cNvPr id="4" name="Content Placeholder 3" descr="Fig. 3.6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416" t="68940" r="19177" b="22199"/>
          <a:stretch>
            <a:fillRect/>
          </a:stretch>
        </p:blipFill>
        <p:spPr>
          <a:xfrm>
            <a:off x="381000" y="2133600"/>
            <a:ext cx="8382000" cy="206963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Cautions about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78475"/>
          </a:xfrm>
        </p:spPr>
        <p:txBody>
          <a:bodyPr>
            <a:normAutofit/>
          </a:bodyPr>
          <a:lstStyle/>
          <a:p>
            <a:r>
              <a:rPr lang="en-US" dirty="0" smtClean="0"/>
              <a:t>Correlation requires that both variables be quantitative.</a:t>
            </a:r>
          </a:p>
          <a:p>
            <a:r>
              <a:rPr lang="en-US" dirty="0" smtClean="0"/>
              <a:t>Correlation measures the strength of LINEAR relationships only.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correlation is not resistant to outliers.</a:t>
            </a:r>
          </a:p>
          <a:p>
            <a:r>
              <a:rPr lang="en-US" dirty="0" smtClean="0"/>
              <a:t>Correlation is not a complete summary of bivariate data.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5334000" cy="152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a small r indicate that x and y are NOT associated?</a:t>
            </a:r>
          </a:p>
          <a:p>
            <a:r>
              <a:rPr lang="en-US" dirty="0" smtClean="0"/>
              <a:t>Does a large r indicate that x and y are linearly associated?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12.4: Regression Diagnostics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929"/>
            <a:ext cx="9144000" cy="5697071"/>
          </a:xfrm>
        </p:spPr>
        <p:txBody>
          <a:bodyPr>
            <a:normAutofit/>
          </a:bodyPr>
          <a:lstStyle/>
          <a:p>
            <a:r>
              <a:rPr lang="en-US" dirty="0" smtClean="0"/>
              <a:t>Be able to state which assumptions can be validated by which graphs.</a:t>
            </a:r>
          </a:p>
          <a:p>
            <a:r>
              <a:rPr lang="en-US" dirty="0" smtClean="0"/>
              <a:t>Using the graphs, be able to determine if the assumptions are valid or not.</a:t>
            </a:r>
          </a:p>
          <a:p>
            <a:pPr lvl="1"/>
            <a:r>
              <a:rPr lang="en-US" dirty="0" smtClean="0"/>
              <a:t>If the assumptions are not valid, use the graphs to determine what the problem is.</a:t>
            </a:r>
          </a:p>
          <a:p>
            <a:r>
              <a:rPr lang="en-US" dirty="0" smtClean="0"/>
              <a:t>Using the graphs, be able to determine if there are outliers and/or influential points.</a:t>
            </a:r>
          </a:p>
          <a:p>
            <a:r>
              <a:rPr lang="en-US" dirty="0" smtClean="0"/>
              <a:t>Be able to determine when (and when not) you can use linear regression and what you can use it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Assumptions for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5784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SRS with the observations independent of each other.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relationship is linear in the population.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standard deviation of the response is constant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response, y, is normally distribution around the population regression line.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tp://kokoska:TBis2e@ftp.aptaracorp.com/pub/incoming/JPEGS/CH12/kokos_12_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6162"/>
            <a:ext cx="48133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Concept of Residual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2" descr="ftp://kokoska:TBis2e@ftp.aptaracorp.com/pub/incoming/JPEGS/CH12/kokos_12_4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1" y="1143000"/>
            <a:ext cx="5791200" cy="28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734672"/>
          </a:xfrm>
        </p:spPr>
        <p:txBody>
          <a:bodyPr>
            <a:normAutofit/>
          </a:bodyPr>
          <a:lstStyle/>
          <a:p>
            <a:r>
              <a:rPr lang="en-US" sz="3500" dirty="0" smtClean="0"/>
              <a:t>12.2 (Part A) Hypothesis Tests</a:t>
            </a:r>
            <a:br>
              <a:rPr lang="en-US" sz="3500" dirty="0" smtClean="0"/>
            </a:br>
            <a:r>
              <a:rPr lang="en-US" sz="3500" dirty="0" smtClean="0"/>
              <a:t>Goals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1"/>
            <a:ext cx="9144000" cy="5105399"/>
          </a:xfrm>
        </p:spPr>
        <p:txBody>
          <a:bodyPr>
            <a:normAutofit/>
          </a:bodyPr>
          <a:lstStyle/>
          <a:p>
            <a:r>
              <a:rPr lang="en-US" sz="3000" dirty="0">
                <a:sym typeface="Symbol" panose="05050102010706020507" pitchFamily="18" charset="2"/>
              </a:rPr>
              <a:t>Be able to determine if there is an association between the response and explanatory </a:t>
            </a:r>
            <a:r>
              <a:rPr lang="en-US" sz="3000" dirty="0" smtClean="0">
                <a:sym typeface="Symbol" panose="05050102010706020507" pitchFamily="18" charset="2"/>
              </a:rPr>
              <a:t>variables using the F test.</a:t>
            </a:r>
            <a:endParaRPr lang="en-US" sz="3000" dirty="0">
              <a:sym typeface="Symbol" panose="05050102010706020507" pitchFamily="18" charset="2"/>
            </a:endParaRPr>
          </a:p>
          <a:p>
            <a:r>
              <a:rPr lang="en-US" sz="3000" dirty="0" smtClean="0">
                <a:sym typeface="Symbol" panose="05050102010706020507" pitchFamily="18" charset="2"/>
              </a:rPr>
              <a:t>Be able to perform inference on the slope (Confidence interval and hypothesis test).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residual plot is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easier to look at points relative to a horizontal line vs. a slanted line.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scale is larger.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If </a:t>
            </a:r>
            <a:r>
              <a:rPr lang="en-US" altLang="en-US" dirty="0" smtClean="0"/>
              <a:t>there are no </a:t>
            </a:r>
            <a:r>
              <a:rPr lang="en-US" altLang="en-US" dirty="0"/>
              <a:t>violations in assumptions, scatterplot should look like a horizontal band around zero with randomly distributed points and no discernible pattern.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 descr="ftp://kokoska:TBis2e@ftp.aptaracorp.com/pub/incoming/JPEGS/CH12/kokos_12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0" y="3202760"/>
            <a:ext cx="5829300" cy="351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Non-constant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 descr="ftp://kokoska:TBis2e@ftp.aptaracorp.com/pub/incoming/JPEGS/CH12/kokos_12_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934200" cy="43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 descr="ftp://kokoska:TBis2e@ftp.aptaracorp.com/pub/incoming/JPEGS/CH12/kokos_12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7638"/>
            <a:ext cx="7162800" cy="447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8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tp://kokoska:TBis2e@ftp.aptaracorp.com/pub/incoming/JPEGS/CH12/kokos_12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4" y="3648075"/>
            <a:ext cx="51054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tp://kokoska:TBis2e@ftp.aptaracorp.com/pub/incoming/JPEGS/CH12/kokos_12_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3762"/>
            <a:ext cx="4800600" cy="299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106796"/>
            <a:ext cx="8229600" cy="1143000"/>
          </a:xfrm>
        </p:spPr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Assumptions/Diagnostics for Linear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66350"/>
              </p:ext>
            </p:extLst>
          </p:nvPr>
        </p:nvGraphicFramePr>
        <p:xfrm>
          <a:off x="322118" y="1371600"/>
          <a:ext cx="8499764" cy="3383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7764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Assumption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Plots used for diagnostics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linear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Scatterplot, residual plot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Constant variance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Scatterplot, residual plot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Normality of residuals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QQ-plot, histogram of residuals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1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Cautions about Correlation and Regression: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Both describe </a:t>
            </a:r>
            <a:r>
              <a:rPr lang="en-US" u="sng" dirty="0" smtClean="0"/>
              <a:t>linear</a:t>
            </a:r>
            <a:r>
              <a:rPr lang="en-US" dirty="0" smtClean="0"/>
              <a:t> relationship.</a:t>
            </a:r>
          </a:p>
          <a:p>
            <a:r>
              <a:rPr lang="en-US" dirty="0" smtClean="0"/>
              <a:t>Both are affected by outliers.</a:t>
            </a:r>
          </a:p>
          <a:p>
            <a:r>
              <a:rPr lang="en-US" dirty="0" smtClean="0"/>
              <a:t>Always PLOT the data.</a:t>
            </a:r>
          </a:p>
          <a:p>
            <a:r>
              <a:rPr lang="en-US" dirty="0" smtClean="0"/>
              <a:t>Beware of extrapolation.</a:t>
            </a:r>
          </a:p>
          <a:p>
            <a:r>
              <a:rPr lang="en-US" dirty="0" smtClean="0"/>
              <a:t>Beware of lurking variables</a:t>
            </a:r>
          </a:p>
          <a:p>
            <a:r>
              <a:rPr lang="en-US" b="1" dirty="0" smtClean="0"/>
              <a:t>Correlation (association) does NOT imply causation!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ose response curve showing inhibition of HDAC1 enzyme activity by Trichostatin 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63285"/>
            <a:ext cx="3916589" cy="2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Cautions about Correlation and Regression: Extrapolation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31852" y="1524001"/>
          <a:ext cx="8302548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615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58942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12.3: </a:t>
            </a:r>
            <a:r>
              <a:rPr lang="en-US" dirty="0"/>
              <a:t>Inferences Concerning the Mean Value and an Observed Value of Y for x = x*</a:t>
            </a:r>
            <a:r>
              <a:rPr lang="en-US" dirty="0" smtClean="0"/>
              <a:t>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Be able to calculate the confidence interval for the mean value of Y for x = x*.</a:t>
            </a:r>
          </a:p>
          <a:p>
            <a:r>
              <a:rPr lang="en-US" dirty="0"/>
              <a:t>Be able to calculate the confidence interval for the </a:t>
            </a:r>
            <a:r>
              <a:rPr lang="en-US" dirty="0" smtClean="0"/>
              <a:t>observed value </a:t>
            </a:r>
            <a:r>
              <a:rPr lang="en-US" dirty="0"/>
              <a:t>of Y for x = x</a:t>
            </a:r>
            <a:r>
              <a:rPr lang="en-US" dirty="0" smtClean="0"/>
              <a:t>* (prediction interval)</a:t>
            </a:r>
          </a:p>
          <a:p>
            <a:r>
              <a:rPr lang="en-US" dirty="0" smtClean="0"/>
              <a:t>Be able to differentiate these two confidence intervals from each other and the confidence interval of the slope.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SE</a:t>
            </a:r>
            <a:r>
              <a:rPr lang="en-US" baseline="-25000" dirty="0" smtClean="0">
                <a:sym typeface="Symbol"/>
              </a:rPr>
              <a:t>µ̂*</a:t>
            </a:r>
            <a:endParaRPr lang="en-US" dirty="0"/>
          </a:p>
        </p:txBody>
      </p:sp>
      <p:pic>
        <p:nvPicPr>
          <p:cNvPr id="4" name="Content Placeholder 3" descr="Fig.2.3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361" t="6185" r="29651" b="76808"/>
          <a:stretch>
            <a:fillRect/>
          </a:stretch>
        </p:blipFill>
        <p:spPr>
          <a:xfrm>
            <a:off x="1219200" y="2590800"/>
            <a:ext cx="6705600" cy="409786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7012" y="1043453"/>
                <a:ext cx="5647572" cy="1547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𝑀𝑆𝐸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3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𝑋𝑋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012" y="1043453"/>
                <a:ext cx="5647572" cy="15473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</a:p>
          <a:p>
            <a:r>
              <a:rPr lang="en-US" dirty="0" smtClean="0"/>
              <a:t>Intercept</a:t>
            </a:r>
          </a:p>
          <a:p>
            <a:pPr lvl="1"/>
            <a:r>
              <a:rPr lang="en-US" sz="3200" dirty="0" smtClean="0">
                <a:sym typeface="Symbol" panose="05050102010706020507" pitchFamily="18" charset="2"/>
              </a:rPr>
              <a:t>b</a:t>
            </a:r>
            <a:r>
              <a:rPr lang="en-US" sz="3200" baseline="-25000" dirty="0" smtClean="0">
                <a:sym typeface="Symbol" panose="05050102010706020507" pitchFamily="18" charset="2"/>
              </a:rPr>
              <a:t>0</a:t>
            </a:r>
            <a:r>
              <a:rPr lang="en-US" sz="3200" dirty="0" smtClean="0">
                <a:sym typeface="Symbol" panose="05050102010706020507" pitchFamily="18" charset="2"/>
              </a:rPr>
              <a:t> </a:t>
            </a:r>
            <a:r>
              <a:rPr lang="en-US" sz="3200" dirty="0">
                <a:sym typeface="Symbol" panose="05050102010706020507" pitchFamily="18" charset="2"/>
              </a:rPr>
              <a:t>is an unbiased estimator for </a:t>
            </a:r>
            <a:r>
              <a:rPr lang="en-US" sz="3200" baseline="-25000" dirty="0">
                <a:sym typeface="Symbol" panose="05050102010706020507" pitchFamily="18" charset="2"/>
              </a:rPr>
              <a:t>0</a:t>
            </a:r>
          </a:p>
          <a:p>
            <a:r>
              <a:rPr lang="en-US" dirty="0" smtClean="0"/>
              <a:t>slope</a:t>
            </a:r>
          </a:p>
          <a:p>
            <a:pPr lvl="1"/>
            <a:r>
              <a:rPr lang="en-US" sz="3200" dirty="0"/>
              <a:t>b</a:t>
            </a:r>
            <a:r>
              <a:rPr lang="en-US" sz="3200" baseline="-25000" dirty="0"/>
              <a:t>1</a:t>
            </a:r>
            <a:r>
              <a:rPr lang="en-US" sz="3200" dirty="0"/>
              <a:t> is an unbiased estimator for </a:t>
            </a:r>
            <a:r>
              <a:rPr lang="en-US" sz="3200" dirty="0">
                <a:sym typeface="Symbol" panose="05050102010706020507" pitchFamily="18" charset="2"/>
              </a:rPr>
              <a:t></a:t>
            </a:r>
            <a:r>
              <a:rPr lang="en-US" sz="3200" baseline="-25000" dirty="0">
                <a:sym typeface="Symbol" panose="05050102010706020507" pitchFamily="18" charset="2"/>
              </a:rPr>
              <a:t>1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ym typeface="Symbol"/>
              </a:rPr>
              <a:t>SE</a:t>
            </a:r>
            <a:r>
              <a:rPr lang="en-US" baseline="-25000" dirty="0" err="1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9669" y="1109749"/>
                <a:ext cx="8229600" cy="52466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Variance Components of prediction value</a:t>
                </a:r>
              </a:p>
              <a:p>
                <a:pPr marL="514350" indent="-514350">
                  <a:buAutoNum type="arabicParenR"/>
                </a:pPr>
                <a:r>
                  <a:rPr lang="en-US" dirty="0" smtClean="0"/>
                  <a:t>Variance associate with the mean response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𝑀𝑆𝐸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 smtClean="0"/>
                  <a:t>Variance associated with the observation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𝑀𝑆𝐸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669" y="1109749"/>
                <a:ext cx="8229600" cy="5246601"/>
              </a:xfrm>
              <a:blipFill rotWithShape="0">
                <a:blip r:embed="rId2"/>
                <a:stretch>
                  <a:fillRect l="-1926" t="-1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0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Confidence interval for the mean at x*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ym typeface="Symbol"/>
                        </a:rPr>
                        <m:t>SE</m:t>
                      </m:r>
                      <m:r>
                        <m:rPr>
                          <m:nor/>
                        </m:rPr>
                        <a:rPr lang="en-US" baseline="-25000" dirty="0">
                          <a:sym typeface="Symbol"/>
                        </a:rPr>
                        <m:t>µ̂</m:t>
                      </m:r>
                      <m:r>
                        <m:rPr>
                          <m:nor/>
                        </m:rPr>
                        <a:rPr lang="en-US" baseline="-25000" dirty="0">
                          <a:sym typeface="Symbol"/>
                        </a:rPr>
                        <m:t>*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Prediction interval for the next point at x*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05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Confidence/Prediction Band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44" y="914400"/>
            <a:ext cx="7452256" cy="558919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 test or model utility test</a:t>
            </a:r>
          </a:p>
          <a:p>
            <a:r>
              <a:rPr lang="en-US" dirty="0" smtClean="0"/>
              <a:t>t test for the slope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LR Hypothesis Test: F-test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8763000" cy="5943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buNone/>
                </a:pPr>
                <a:r>
                  <a:rPr lang="en-US" dirty="0" smtClean="0"/>
                  <a:t>H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: </a:t>
                </a:r>
                <a:r>
                  <a:rPr lang="en-US" dirty="0" smtClean="0">
                    <a:sym typeface="Symbol" panose="05050102010706020507" pitchFamily="18" charset="2"/>
                  </a:rPr>
                  <a:t>there is no association between X and </a:t>
                </a:r>
                <a:r>
                  <a:rPr lang="en-US" dirty="0">
                    <a:sym typeface="Symbol" panose="05050102010706020507" pitchFamily="18" charset="2"/>
                  </a:rPr>
                  <a:t>Y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H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a</a:t>
                </a:r>
                <a:r>
                  <a:rPr lang="en-US" dirty="0" smtClean="0">
                    <a:sym typeface="Symbol" panose="05050102010706020507" pitchFamily="18" charset="2"/>
                  </a:rPr>
                  <a:t>: there is an association between X and Y</a:t>
                </a: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dirty="0" smtClean="0"/>
                  <a:t>Test statistic: F</a:t>
                </a:r>
                <a:r>
                  <a:rPr lang="en-US" baseline="-25000" dirty="0" smtClean="0"/>
                  <a:t>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𝑀𝑆𝑅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𝑀𝑆𝐸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dirty="0" smtClean="0"/>
                  <a:t>P-value: P = P(F &gt;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ts</a:t>
                </a:r>
                <a:r>
                  <a:rPr lang="en-US" dirty="0" smtClean="0"/>
                  <a:t>), df1 = </a:t>
                </a:r>
                <a:r>
                  <a:rPr lang="en-US" dirty="0" err="1" smtClean="0"/>
                  <a:t>dfr</a:t>
                </a:r>
                <a:r>
                  <a:rPr lang="en-US" dirty="0" smtClean="0"/>
                  <a:t> = 1, df2 = </a:t>
                </a:r>
                <a:r>
                  <a:rPr lang="en-US" dirty="0" err="1" smtClean="0"/>
                  <a:t>dfe</a:t>
                </a:r>
                <a:r>
                  <a:rPr lang="en-US" dirty="0" smtClean="0"/>
                  <a:t> = n - 2</a:t>
                </a:r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763000" cy="5943600"/>
              </a:xfrm>
              <a:blipFill rotWithShape="0">
                <a:blip r:embed="rId2"/>
                <a:stretch>
                  <a:fillRect l="-1809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 for b</a:t>
            </a:r>
            <a:r>
              <a:rPr lang="en-US" baseline="-25000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21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(Bonus on HW)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𝑀𝑆𝐸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21275"/>
              </a:xfr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 for </a:t>
            </a:r>
            <a:r>
              <a:rPr lang="en-US" dirty="0" smtClean="0">
                <a:sym typeface="Symbol" panose="05050102010706020507" pitchFamily="18" charset="2"/>
              </a:rPr>
              <a:t>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±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den>
                        </m:f>
                      </m:sub>
                      <m:sup/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=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sub>
                        <m:sup/>
                      </m:sSubSup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𝑀𝑆𝐸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LR Hypothesis Test: t test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8763000" cy="5943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buNone/>
                </a:pPr>
                <a:r>
                  <a:rPr lang="en-US" dirty="0" smtClean="0"/>
                  <a:t>Null hypothesis: H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: </a:t>
                </a:r>
                <a:r>
                  <a:rPr lang="el-GR" dirty="0">
                    <a:sym typeface="Symbol" panose="05050102010706020507" pitchFamily="18" charset="2"/>
                  </a:rPr>
                  <a:t>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</a:t>
                </a:r>
                <a:r>
                  <a:rPr lang="el-GR" dirty="0">
                    <a:sym typeface="Symbol" panose="05050102010706020507" pitchFamily="18" charset="2"/>
                  </a:rPr>
                  <a:t></a:t>
                </a:r>
                <a:r>
                  <a:rPr lang="en-US" baseline="-25000" dirty="0" smtClean="0"/>
                  <a:t>10</a:t>
                </a: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dirty="0" smtClean="0"/>
                  <a:t>Test statistic: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𝑀𝑆𝐸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dirty="0" smtClean="0"/>
                  <a:t>Note: </a:t>
                </a:r>
                <a:r>
                  <a:rPr lang="en-US" dirty="0"/>
                  <a:t>A</a:t>
                </a:r>
                <a:r>
                  <a:rPr lang="en-US" dirty="0" smtClean="0"/>
                  <a:t> two-sided test with </a:t>
                </a:r>
                <a:r>
                  <a:rPr lang="el-GR" dirty="0">
                    <a:sym typeface="Symbol" panose="05050102010706020507" pitchFamily="18" charset="2"/>
                  </a:rPr>
                  <a:t></a:t>
                </a:r>
                <a:r>
                  <a:rPr lang="en-US" baseline="-25000" dirty="0" smtClean="0"/>
                  <a:t>10 </a:t>
                </a:r>
                <a:r>
                  <a:rPr lang="en-US" dirty="0" smtClean="0"/>
                  <a:t> = 0 is the F test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763000" cy="5943600"/>
              </a:xfrm>
              <a:blipFill rotWithShape="0">
                <a:blip r:embed="rId2"/>
                <a:stretch>
                  <a:fillRect l="-1809" t="-1231" b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58851"/>
              </p:ext>
            </p:extLst>
          </p:nvPr>
        </p:nvGraphicFramePr>
        <p:xfrm>
          <a:off x="266700" y="3094990"/>
          <a:ext cx="8610600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0"/>
                <a:gridCol w="25908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Alternative Hypothesis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P-Value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Upper-tailed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3200" baseline="-25000" dirty="0" smtClean="0"/>
                        <a:t>1</a:t>
                      </a:r>
                      <a:r>
                        <a:rPr lang="en-US" sz="3200" dirty="0" smtClean="0"/>
                        <a:t> &gt; </a:t>
                      </a:r>
                      <a:r>
                        <a:rPr lang="el-GR" sz="3200" baseline="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3200" baseline="-25000" dirty="0" smtClean="0"/>
                        <a:t>10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P(T ≥ t)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Lower-tailed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3200" baseline="-25000" dirty="0" smtClean="0"/>
                        <a:t>1 </a:t>
                      </a:r>
                      <a:r>
                        <a:rPr lang="en-US" sz="3200" dirty="0" smtClean="0"/>
                        <a:t>&lt; </a:t>
                      </a:r>
                      <a:r>
                        <a:rPr lang="el-GR" sz="3200" baseline="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3200" baseline="-25000" dirty="0" smtClean="0"/>
                        <a:t>10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P(T ≤ t)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two-sided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3200" baseline="-25000" dirty="0" smtClean="0"/>
                        <a:t>1 </a:t>
                      </a:r>
                      <a:r>
                        <a:rPr lang="en-US" sz="3200" dirty="0" smtClean="0"/>
                        <a:t>≠ </a:t>
                      </a:r>
                      <a:r>
                        <a:rPr lang="el-GR" sz="3200" baseline="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3200" baseline="-25000" dirty="0" smtClean="0"/>
                        <a:t>10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2P(T</a:t>
                      </a:r>
                      <a:r>
                        <a:rPr lang="en-US" sz="3200" baseline="0" dirty="0" smtClean="0"/>
                        <a:t> ≥ |t|)  </a:t>
                      </a:r>
                      <a:endParaRPr lang="en-US" sz="3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12.2 (Part B): Correlation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929"/>
            <a:ext cx="9144000" cy="5697071"/>
          </a:xfrm>
        </p:spPr>
        <p:txBody>
          <a:bodyPr>
            <a:normAutofit/>
          </a:bodyPr>
          <a:lstStyle/>
          <a:p>
            <a:r>
              <a:rPr lang="en-US" dirty="0" smtClean="0"/>
              <a:t>Be able to use (and calculate) the correlation to describe the direction and strength of a linear relationship.</a:t>
            </a:r>
          </a:p>
          <a:p>
            <a:r>
              <a:rPr lang="en-US" dirty="0" smtClean="0"/>
              <a:t>Be able to recognize the properties of the correlation.</a:t>
            </a:r>
          </a:p>
          <a:p>
            <a:r>
              <a:rPr lang="en-US" dirty="0" smtClean="0"/>
              <a:t>Be able to determine when (and when not) you can use correlation to measure the association.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14813</TotalTime>
  <Words>854</Words>
  <Application>Microsoft Office PowerPoint</Application>
  <PresentationFormat>On-screen Show (4:3)</PresentationFormat>
  <Paragraphs>176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Wingdings</vt:lpstr>
      <vt:lpstr>Office Theme</vt:lpstr>
      <vt:lpstr>Chapter 12: Correlation and Linear Regression</vt:lpstr>
      <vt:lpstr>12.2 (Part A) Hypothesis Tests Goals</vt:lpstr>
      <vt:lpstr>Inference</vt:lpstr>
      <vt:lpstr>Hypothesis Tests</vt:lpstr>
      <vt:lpstr>LR Hypothesis Test: F-test Summary</vt:lpstr>
      <vt:lpstr>Standard deviation for b1</vt:lpstr>
      <vt:lpstr>Confidence Interval for 1</vt:lpstr>
      <vt:lpstr>LR Hypothesis Test: t test Summary</vt:lpstr>
      <vt:lpstr>12.2 (Part B): Correlation - Goals</vt:lpstr>
      <vt:lpstr>Sample Correlation</vt:lpstr>
      <vt:lpstr>Comments about Correlation</vt:lpstr>
      <vt:lpstr>Properties of Correlation</vt:lpstr>
      <vt:lpstr>Variety of Correlation Values</vt:lpstr>
      <vt:lpstr>Value of r</vt:lpstr>
      <vt:lpstr>Cautions about Correlation</vt:lpstr>
      <vt:lpstr>Questions about Correlation</vt:lpstr>
      <vt:lpstr>12.4: Regression Diagnostics - Goals</vt:lpstr>
      <vt:lpstr>Assumptions for Linear Regression</vt:lpstr>
      <vt:lpstr>Concept of Residual Plot</vt:lpstr>
      <vt:lpstr>Why a residual plot is useful?</vt:lpstr>
      <vt:lpstr>No Violations</vt:lpstr>
      <vt:lpstr>Non-constant variance</vt:lpstr>
      <vt:lpstr>Non-linearity</vt:lpstr>
      <vt:lpstr>Outliers</vt:lpstr>
      <vt:lpstr>Assumptions/Diagnostics for Linear Regression</vt:lpstr>
      <vt:lpstr>Cautions about Correlation and Regression:</vt:lpstr>
      <vt:lpstr>Cautions about Correlation and Regression: Extrapolation</vt:lpstr>
      <vt:lpstr>12.3: Inferences Concerning the Mean Value and an Observed Value of Y for x = x* - Goals</vt:lpstr>
      <vt:lpstr>SEµ̂*</vt:lpstr>
      <vt:lpstr>SEŷ</vt:lpstr>
      <vt:lpstr>Intervals</vt:lpstr>
      <vt:lpstr>Example: Confidence/Prediction Band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882</cp:revision>
  <dcterms:created xsi:type="dcterms:W3CDTF">2010-01-11T21:36:57Z</dcterms:created>
  <dcterms:modified xsi:type="dcterms:W3CDTF">2016-04-22T11:42:45Z</dcterms:modified>
</cp:coreProperties>
</file>